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3"/>
  </p:notesMasterIdLst>
  <p:sldIdLst>
    <p:sldId id="296" r:id="rId2"/>
  </p:sldIdLst>
  <p:sldSz cx="49377600" cy="32918400"/>
  <p:notesSz cx="6858000" cy="9144000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Calibri Light" panose="020F0302020204030204" pitchFamily="34" charset="0"/>
      <p:regular r:id="rId8"/>
      <p:italic r:id="rId9"/>
    </p:embeddedFont>
    <p:embeddedFont>
      <p:font typeface="Lato" panose="020F0502020204030203" pitchFamily="34" charset="77"/>
      <p:regular r:id="rId10"/>
      <p:bold r:id="rId11"/>
      <p:italic r:id="rId12"/>
      <p:boldItalic r:id="rId13"/>
    </p:embeddedFont>
    <p:embeddedFont>
      <p:font typeface="Lato Black" panose="020F0A02020204030203" pitchFamily="34" charset="77"/>
      <p:bold r:id="rId14"/>
      <p:italic r:id="rId15"/>
      <p:boldItalic r:id="rId16"/>
    </p:embeddedFont>
    <p:embeddedFont>
      <p:font typeface="Lato Medium" panose="020F0502020204030203" pitchFamily="34" charset="0"/>
      <p:regular r:id="rId17"/>
      <p:bold r:id="rId18"/>
      <p:italic r:id="rId19"/>
      <p:boldItalic r:id="rId20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15576" userDrawn="1">
          <p15:clr>
            <a:srgbClr val="A4A3A4"/>
          </p15:clr>
        </p15:guide>
        <p15:guide id="3" pos="6024" userDrawn="1">
          <p15:clr>
            <a:srgbClr val="A4A3A4"/>
          </p15:clr>
        </p15:guide>
        <p15:guide id="4" pos="264" userDrawn="1">
          <p15:clr>
            <a:srgbClr val="A4A3A4"/>
          </p15:clr>
        </p15:guide>
        <p15:guide id="5" pos="744" userDrawn="1">
          <p15:clr>
            <a:srgbClr val="A4A3A4"/>
          </p15:clr>
        </p15:guide>
        <p15:guide id="6" orient="horz" pos="103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5E20"/>
    <a:srgbClr val="333333"/>
    <a:srgbClr val="FFD54F"/>
    <a:srgbClr val="FFC107"/>
    <a:srgbClr val="263238"/>
    <a:srgbClr val="E1E082"/>
    <a:srgbClr val="E04336"/>
    <a:srgbClr val="E91E63"/>
    <a:srgbClr val="B3E5FC"/>
    <a:srgbClr val="FF8A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164" autoAdjust="0"/>
    <p:restoredTop sz="86395" autoAdjust="0"/>
  </p:normalViewPr>
  <p:slideViewPr>
    <p:cSldViewPr snapToGrid="0" showGuides="1">
      <p:cViewPr varScale="1">
        <p:scale>
          <a:sx n="23" d="100"/>
          <a:sy n="23" d="100"/>
        </p:scale>
        <p:origin x="1752" y="248"/>
      </p:cViewPr>
      <p:guideLst>
        <p:guide pos="15576"/>
        <p:guide pos="6024"/>
        <p:guide pos="264"/>
        <p:guide pos="744"/>
        <p:guide orient="horz" pos="103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18" Type="http://schemas.openxmlformats.org/officeDocument/2006/relationships/font" Target="fonts/font15.fntdata"/><Relationship Id="rId3" Type="http://schemas.openxmlformats.org/officeDocument/2006/relationships/notesMaster" Target="notesMasters/notesMaster1.xml"/><Relationship Id="rId21" Type="http://schemas.openxmlformats.org/officeDocument/2006/relationships/presProps" Target="presProps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font" Target="fonts/font14.fntdata"/><Relationship Id="rId2" Type="http://schemas.openxmlformats.org/officeDocument/2006/relationships/slide" Target="slides/slide1.xml"/><Relationship Id="rId16" Type="http://schemas.openxmlformats.org/officeDocument/2006/relationships/font" Target="fonts/font13.fntdata"/><Relationship Id="rId20" Type="http://schemas.openxmlformats.org/officeDocument/2006/relationships/font" Target="fonts/font17.fntdata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24" Type="http://schemas.openxmlformats.org/officeDocument/2006/relationships/tableStyles" Target="tableStyles.xml"/><Relationship Id="rId5" Type="http://schemas.openxmlformats.org/officeDocument/2006/relationships/font" Target="fonts/font2.fntdata"/><Relationship Id="rId15" Type="http://schemas.openxmlformats.org/officeDocument/2006/relationships/font" Target="fonts/font12.fntdata"/><Relationship Id="rId23" Type="http://schemas.openxmlformats.org/officeDocument/2006/relationships/theme" Target="theme/theme1.xml"/><Relationship Id="rId10" Type="http://schemas.openxmlformats.org/officeDocument/2006/relationships/font" Target="fonts/font7.fntdata"/><Relationship Id="rId19" Type="http://schemas.openxmlformats.org/officeDocument/2006/relationships/font" Target="fonts/font16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font" Target="fonts/font11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1CB04D-1C75-43E0-9B64-B7DDAA42BB2C}" type="datetimeFigureOut">
              <a:rPr lang="en-US" smtClean="0"/>
              <a:t>4/4/21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6C2670-3342-473C-969D-FDFF399F20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7496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In </a:t>
            </a:r>
            <a:r>
              <a:rPr lang="en-US" dirty="0" err="1"/>
              <a:t>Powerpoint</a:t>
            </a:r>
            <a:r>
              <a:rPr lang="en-US" dirty="0"/>
              <a:t>, click View &gt; Guides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Keep text within gutter guides.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Author list: Don’t split names onto two lines (e.g., “Jimmy [break] Smith”). If that happens, use a new line, unless you need the space. </a:t>
            </a:r>
            <a:r>
              <a:rPr lang="en-US" b="1" dirty="0"/>
              <a:t>Bold the first names of anybody who’s presenting</a:t>
            </a:r>
            <a:r>
              <a:rPr lang="en-US" dirty="0"/>
              <a:t> in person.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Intro/methods/result: </a:t>
            </a:r>
            <a:r>
              <a:rPr lang="en-US" b="1" dirty="0"/>
              <a:t>Do not drop below font size 28</a:t>
            </a:r>
            <a:r>
              <a:rPr lang="en-US" dirty="0"/>
              <a:t>, but if you have extra space, jack up the font size until the space is full.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Do not use color in the sidebars except in graphs/figures. It’ll pull attention from the center and slow interpretation for passersby.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6C2670-3342-473C-969D-FDFF399F205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4995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03320" y="5387342"/>
            <a:ext cx="41970960" cy="11460480"/>
          </a:xfrm>
        </p:spPr>
        <p:txBody>
          <a:bodyPr anchor="b"/>
          <a:lstStyle>
            <a:lvl1pPr algn="ctr">
              <a:defRPr sz="28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72200" y="17289782"/>
            <a:ext cx="37033200" cy="7947658"/>
          </a:xfrm>
        </p:spPr>
        <p:txBody>
          <a:bodyPr/>
          <a:lstStyle>
            <a:lvl1pPr marL="0" indent="0" algn="ctr">
              <a:buNone/>
              <a:defRPr sz="11520"/>
            </a:lvl1pPr>
            <a:lvl2pPr marL="2194560" indent="0" algn="ctr">
              <a:buNone/>
              <a:defRPr sz="9600"/>
            </a:lvl2pPr>
            <a:lvl3pPr marL="4389120" indent="0" algn="ctr">
              <a:buNone/>
              <a:defRPr sz="8640"/>
            </a:lvl3pPr>
            <a:lvl4pPr marL="6583680" indent="0" algn="ctr">
              <a:buNone/>
              <a:defRPr sz="7680"/>
            </a:lvl4pPr>
            <a:lvl5pPr marL="8778240" indent="0" algn="ctr">
              <a:buNone/>
              <a:defRPr sz="7680"/>
            </a:lvl5pPr>
            <a:lvl6pPr marL="10972800" indent="0" algn="ctr">
              <a:buNone/>
              <a:defRPr sz="7680"/>
            </a:lvl6pPr>
            <a:lvl7pPr marL="13167360" indent="0" algn="ctr">
              <a:buNone/>
              <a:defRPr sz="7680"/>
            </a:lvl7pPr>
            <a:lvl8pPr marL="15361920" indent="0" algn="ctr">
              <a:buNone/>
              <a:defRPr sz="7680"/>
            </a:lvl8pPr>
            <a:lvl9pPr marL="17556480" indent="0" algn="ctr">
              <a:buNone/>
              <a:defRPr sz="768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4/4/21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7559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4/4/21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6949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5335848" y="1752600"/>
            <a:ext cx="10647045" cy="2789682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94713" y="1752600"/>
            <a:ext cx="31323915" cy="27896822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4/4/21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5495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4/4/21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104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68995" y="8206749"/>
            <a:ext cx="42588180" cy="13693138"/>
          </a:xfrm>
        </p:spPr>
        <p:txBody>
          <a:bodyPr anchor="b"/>
          <a:lstStyle>
            <a:lvl1pPr>
              <a:defRPr sz="28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68995" y="22029429"/>
            <a:ext cx="42588180" cy="7200898"/>
          </a:xfrm>
        </p:spPr>
        <p:txBody>
          <a:bodyPr/>
          <a:lstStyle>
            <a:lvl1pPr marL="0" indent="0">
              <a:buNone/>
              <a:defRPr sz="11520">
                <a:solidFill>
                  <a:schemeClr val="tx1"/>
                </a:solidFill>
              </a:defRPr>
            </a:lvl1pPr>
            <a:lvl2pPr marL="2194560" indent="0">
              <a:buNone/>
              <a:defRPr sz="9600">
                <a:solidFill>
                  <a:schemeClr val="tx1">
                    <a:tint val="75000"/>
                  </a:schemeClr>
                </a:solidFill>
              </a:defRPr>
            </a:lvl2pPr>
            <a:lvl3pPr marL="4389120" indent="0">
              <a:buNone/>
              <a:defRPr sz="8640">
                <a:solidFill>
                  <a:schemeClr val="tx1">
                    <a:tint val="75000"/>
                  </a:schemeClr>
                </a:solidFill>
              </a:defRPr>
            </a:lvl3pPr>
            <a:lvl4pPr marL="658368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4pPr>
            <a:lvl5pPr marL="877824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5pPr>
            <a:lvl6pPr marL="1097280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6pPr>
            <a:lvl7pPr marL="1316736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7pPr>
            <a:lvl8pPr marL="1536192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8pPr>
            <a:lvl9pPr marL="1755648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4/4/21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3050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94710" y="8763000"/>
            <a:ext cx="20985480" cy="208864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4997410" y="8763000"/>
            <a:ext cx="20985480" cy="208864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4/4/21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1519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01141" y="1752607"/>
            <a:ext cx="42588180" cy="6362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01147" y="8069582"/>
            <a:ext cx="20889036" cy="3954778"/>
          </a:xfrm>
        </p:spPr>
        <p:txBody>
          <a:bodyPr anchor="b"/>
          <a:lstStyle>
            <a:lvl1pPr marL="0" indent="0">
              <a:buNone/>
              <a:defRPr sz="1152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40" b="1"/>
            </a:lvl3pPr>
            <a:lvl4pPr marL="6583680" indent="0">
              <a:buNone/>
              <a:defRPr sz="7680" b="1"/>
            </a:lvl4pPr>
            <a:lvl5pPr marL="8778240" indent="0">
              <a:buNone/>
              <a:defRPr sz="7680" b="1"/>
            </a:lvl5pPr>
            <a:lvl6pPr marL="10972800" indent="0">
              <a:buNone/>
              <a:defRPr sz="7680" b="1"/>
            </a:lvl6pPr>
            <a:lvl7pPr marL="13167360" indent="0">
              <a:buNone/>
              <a:defRPr sz="7680" b="1"/>
            </a:lvl7pPr>
            <a:lvl8pPr marL="15361920" indent="0">
              <a:buNone/>
              <a:defRPr sz="7680" b="1"/>
            </a:lvl8pPr>
            <a:lvl9pPr marL="17556480" indent="0">
              <a:buNone/>
              <a:defRPr sz="768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01147" y="12024360"/>
            <a:ext cx="20889036" cy="176860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4997413" y="8069582"/>
            <a:ext cx="20991911" cy="3954778"/>
          </a:xfrm>
        </p:spPr>
        <p:txBody>
          <a:bodyPr anchor="b"/>
          <a:lstStyle>
            <a:lvl1pPr marL="0" indent="0">
              <a:buNone/>
              <a:defRPr sz="1152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40" b="1"/>
            </a:lvl3pPr>
            <a:lvl4pPr marL="6583680" indent="0">
              <a:buNone/>
              <a:defRPr sz="7680" b="1"/>
            </a:lvl4pPr>
            <a:lvl5pPr marL="8778240" indent="0">
              <a:buNone/>
              <a:defRPr sz="7680" b="1"/>
            </a:lvl5pPr>
            <a:lvl6pPr marL="10972800" indent="0">
              <a:buNone/>
              <a:defRPr sz="7680" b="1"/>
            </a:lvl6pPr>
            <a:lvl7pPr marL="13167360" indent="0">
              <a:buNone/>
              <a:defRPr sz="7680" b="1"/>
            </a:lvl7pPr>
            <a:lvl8pPr marL="15361920" indent="0">
              <a:buNone/>
              <a:defRPr sz="7680" b="1"/>
            </a:lvl8pPr>
            <a:lvl9pPr marL="17556480" indent="0">
              <a:buNone/>
              <a:defRPr sz="768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4997413" y="12024360"/>
            <a:ext cx="20991911" cy="176860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4/4/21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3873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4/4/21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5061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4/4/21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6585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01142" y="2194560"/>
            <a:ext cx="15925561" cy="7680960"/>
          </a:xfrm>
        </p:spPr>
        <p:txBody>
          <a:bodyPr anchor="b"/>
          <a:lstStyle>
            <a:lvl1pPr>
              <a:defRPr sz="153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991911" y="4739647"/>
            <a:ext cx="24997410" cy="23393400"/>
          </a:xfrm>
        </p:spPr>
        <p:txBody>
          <a:bodyPr/>
          <a:lstStyle>
            <a:lvl1pPr>
              <a:defRPr sz="15360"/>
            </a:lvl1pPr>
            <a:lvl2pPr>
              <a:defRPr sz="13440"/>
            </a:lvl2pPr>
            <a:lvl3pPr>
              <a:defRPr sz="11520"/>
            </a:lvl3pPr>
            <a:lvl4pPr>
              <a:defRPr sz="9600"/>
            </a:lvl4pPr>
            <a:lvl5pPr>
              <a:defRPr sz="9600"/>
            </a:lvl5pPr>
            <a:lvl6pPr>
              <a:defRPr sz="9600"/>
            </a:lvl6pPr>
            <a:lvl7pPr>
              <a:defRPr sz="9600"/>
            </a:lvl7pPr>
            <a:lvl8pPr>
              <a:defRPr sz="9600"/>
            </a:lvl8pPr>
            <a:lvl9pPr>
              <a:defRPr sz="9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01142" y="9875520"/>
            <a:ext cx="15925561" cy="18295622"/>
          </a:xfrm>
        </p:spPr>
        <p:txBody>
          <a:bodyPr/>
          <a:lstStyle>
            <a:lvl1pPr marL="0" indent="0">
              <a:buNone/>
              <a:defRPr sz="7680"/>
            </a:lvl1pPr>
            <a:lvl2pPr marL="2194560" indent="0">
              <a:buNone/>
              <a:defRPr sz="6720"/>
            </a:lvl2pPr>
            <a:lvl3pPr marL="4389120" indent="0">
              <a:buNone/>
              <a:defRPr sz="5760"/>
            </a:lvl3pPr>
            <a:lvl4pPr marL="6583680" indent="0">
              <a:buNone/>
              <a:defRPr sz="4800"/>
            </a:lvl4pPr>
            <a:lvl5pPr marL="8778240" indent="0">
              <a:buNone/>
              <a:defRPr sz="4800"/>
            </a:lvl5pPr>
            <a:lvl6pPr marL="10972800" indent="0">
              <a:buNone/>
              <a:defRPr sz="4800"/>
            </a:lvl6pPr>
            <a:lvl7pPr marL="13167360" indent="0">
              <a:buNone/>
              <a:defRPr sz="4800"/>
            </a:lvl7pPr>
            <a:lvl8pPr marL="15361920" indent="0">
              <a:buNone/>
              <a:defRPr sz="4800"/>
            </a:lvl8pPr>
            <a:lvl9pPr marL="17556480" indent="0">
              <a:buNone/>
              <a:defRPr sz="4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4/4/21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3945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01142" y="2194560"/>
            <a:ext cx="15925561" cy="7680960"/>
          </a:xfrm>
        </p:spPr>
        <p:txBody>
          <a:bodyPr anchor="b"/>
          <a:lstStyle>
            <a:lvl1pPr>
              <a:defRPr sz="153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0991911" y="4739647"/>
            <a:ext cx="24997410" cy="23393400"/>
          </a:xfrm>
        </p:spPr>
        <p:txBody>
          <a:bodyPr anchor="t"/>
          <a:lstStyle>
            <a:lvl1pPr marL="0" indent="0">
              <a:buNone/>
              <a:defRPr sz="15360"/>
            </a:lvl1pPr>
            <a:lvl2pPr marL="2194560" indent="0">
              <a:buNone/>
              <a:defRPr sz="13440"/>
            </a:lvl2pPr>
            <a:lvl3pPr marL="4389120" indent="0">
              <a:buNone/>
              <a:defRPr sz="11520"/>
            </a:lvl3pPr>
            <a:lvl4pPr marL="6583680" indent="0">
              <a:buNone/>
              <a:defRPr sz="9600"/>
            </a:lvl4pPr>
            <a:lvl5pPr marL="8778240" indent="0">
              <a:buNone/>
              <a:defRPr sz="9600"/>
            </a:lvl5pPr>
            <a:lvl6pPr marL="10972800" indent="0">
              <a:buNone/>
              <a:defRPr sz="9600"/>
            </a:lvl6pPr>
            <a:lvl7pPr marL="13167360" indent="0">
              <a:buNone/>
              <a:defRPr sz="9600"/>
            </a:lvl7pPr>
            <a:lvl8pPr marL="15361920" indent="0">
              <a:buNone/>
              <a:defRPr sz="9600"/>
            </a:lvl8pPr>
            <a:lvl9pPr marL="17556480" indent="0">
              <a:buNone/>
              <a:defRPr sz="9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01142" y="9875520"/>
            <a:ext cx="15925561" cy="18295622"/>
          </a:xfrm>
        </p:spPr>
        <p:txBody>
          <a:bodyPr/>
          <a:lstStyle>
            <a:lvl1pPr marL="0" indent="0">
              <a:buNone/>
              <a:defRPr sz="7680"/>
            </a:lvl1pPr>
            <a:lvl2pPr marL="2194560" indent="0">
              <a:buNone/>
              <a:defRPr sz="6720"/>
            </a:lvl2pPr>
            <a:lvl3pPr marL="4389120" indent="0">
              <a:buNone/>
              <a:defRPr sz="5760"/>
            </a:lvl3pPr>
            <a:lvl4pPr marL="6583680" indent="0">
              <a:buNone/>
              <a:defRPr sz="4800"/>
            </a:lvl4pPr>
            <a:lvl5pPr marL="8778240" indent="0">
              <a:buNone/>
              <a:defRPr sz="4800"/>
            </a:lvl5pPr>
            <a:lvl6pPr marL="10972800" indent="0">
              <a:buNone/>
              <a:defRPr sz="4800"/>
            </a:lvl6pPr>
            <a:lvl7pPr marL="13167360" indent="0">
              <a:buNone/>
              <a:defRPr sz="4800"/>
            </a:lvl7pPr>
            <a:lvl8pPr marL="15361920" indent="0">
              <a:buNone/>
              <a:defRPr sz="4800"/>
            </a:lvl8pPr>
            <a:lvl9pPr marL="17556480" indent="0">
              <a:buNone/>
              <a:defRPr sz="4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4/4/21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0141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94710" y="1752607"/>
            <a:ext cx="42588180" cy="6362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94710" y="8763000"/>
            <a:ext cx="42588180" cy="208864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394710" y="30510487"/>
            <a:ext cx="1110996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135061-2F74-46D4-9F8F-C77EF304855D}" type="datetimeFigureOut">
              <a:rPr lang="en-US" smtClean="0"/>
              <a:t>4/4/21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356330" y="30510487"/>
            <a:ext cx="1666494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4872930" y="30510487"/>
            <a:ext cx="1110996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206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389120" rtl="0" eaLnBrk="1" latinLnBrk="0" hangingPunct="1">
        <a:lnSpc>
          <a:spcPct val="90000"/>
        </a:lnSpc>
        <a:spcBef>
          <a:spcPct val="0"/>
        </a:spcBef>
        <a:buNone/>
        <a:defRPr sz="211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97280" indent="-1097280" algn="l" defTabSz="4389120" rtl="0" eaLnBrk="1" latinLnBrk="0" hangingPunct="1">
        <a:lnSpc>
          <a:spcPct val="90000"/>
        </a:lnSpc>
        <a:spcBef>
          <a:spcPts val="4800"/>
        </a:spcBef>
        <a:buFont typeface="Arial" panose="020B0604020202020204" pitchFamily="34" charset="0"/>
        <a:buChar char="•"/>
        <a:defRPr sz="13440" kern="1200">
          <a:solidFill>
            <a:schemeClr val="tx1"/>
          </a:solidFill>
          <a:latin typeface="+mn-lt"/>
          <a:ea typeface="+mn-ea"/>
          <a:cs typeface="+mn-cs"/>
        </a:defRPr>
      </a:lvl1pPr>
      <a:lvl2pPr marL="329184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1152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3pPr>
      <a:lvl4pPr marL="768096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4pPr>
      <a:lvl5pPr marL="987552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6pPr>
      <a:lvl7pPr marL="1426464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7pPr>
      <a:lvl8pPr marL="1645920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8pPr>
      <a:lvl9pPr marL="1865376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1pPr>
      <a:lvl2pPr marL="219456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2pPr>
      <a:lvl3pPr marL="438912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3pPr>
      <a:lvl4pPr marL="658368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4pPr>
      <a:lvl5pPr marL="877824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6pPr>
      <a:lvl7pPr marL="1316736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7pPr>
      <a:lvl8pPr marL="1536192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8pPr>
      <a:lvl9pPr marL="1755648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tiff"/><Relationship Id="rId4" Type="http://schemas.openxmlformats.org/officeDocument/2006/relationships/image" Target="../media/image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678733BE-059C-47B7-9415-5ADF2F3024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210800" y="3572017"/>
            <a:ext cx="30004487" cy="29346384"/>
          </a:xfrm>
          <a:prstGeom prst="rect">
            <a:avLst/>
          </a:prstGeom>
          <a:solidFill>
            <a:srgbClr val="1B5E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i="1" dirty="0"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DC4359A-7BBB-495A-96DE-65574C0C88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452177" y="5191886"/>
            <a:ext cx="25976634" cy="12484959"/>
          </a:xfrm>
        </p:spPr>
        <p:txBody>
          <a:bodyPr anchor="t">
            <a:noAutofit/>
          </a:bodyPr>
          <a:lstStyle/>
          <a:p>
            <a:pPr algn="l">
              <a:lnSpc>
                <a:spcPct val="150000"/>
              </a:lnSpc>
            </a:pPr>
            <a:r>
              <a:rPr lang="en-US" sz="14000" b="1" dirty="0">
                <a:solidFill>
                  <a:schemeClr val="bg1"/>
                </a:solidFill>
                <a:latin typeface="Lato Black" panose="020F0A02020204030203" pitchFamily="34" charset="0"/>
                <a:ea typeface="Roboto" panose="02000000000000000000" pitchFamily="2" charset="0"/>
                <a:cs typeface="Arial" panose="020B0604020202020204" pitchFamily="34" charset="0"/>
              </a:rPr>
              <a:t>Main finding goes here</a:t>
            </a:r>
            <a:r>
              <a:rPr lang="en-US" sz="14000" dirty="0">
                <a:solidFill>
                  <a:schemeClr val="bg1"/>
                </a:solidFill>
                <a:latin typeface="Lato" panose="020F0502020204030203" pitchFamily="34" charset="0"/>
                <a:ea typeface="Roboto" panose="02000000000000000000" pitchFamily="2" charset="0"/>
                <a:cs typeface="Arial" panose="020B0604020202020204" pitchFamily="34" charset="0"/>
              </a:rPr>
              <a:t>, translated into </a:t>
            </a:r>
            <a:r>
              <a:rPr lang="en-US" sz="14000" dirty="0">
                <a:solidFill>
                  <a:schemeClr val="bg1"/>
                </a:solidFill>
                <a:latin typeface="Lato Black" panose="020F0A02020204030203" pitchFamily="34" charset="0"/>
                <a:ea typeface="Roboto" panose="02000000000000000000" pitchFamily="2" charset="0"/>
                <a:cs typeface="Arial" panose="020B0604020202020204" pitchFamily="34" charset="0"/>
              </a:rPr>
              <a:t>plain English</a:t>
            </a:r>
            <a:r>
              <a:rPr lang="en-US" sz="14000" dirty="0">
                <a:solidFill>
                  <a:schemeClr val="bg1"/>
                </a:solidFill>
                <a:latin typeface="Lato" panose="020F0502020204030203" pitchFamily="34" charset="0"/>
                <a:ea typeface="Roboto" panose="02000000000000000000" pitchFamily="2" charset="0"/>
                <a:cs typeface="Arial" panose="020B0604020202020204" pitchFamily="34" charset="0"/>
              </a:rPr>
              <a:t>. </a:t>
            </a:r>
            <a:r>
              <a:rPr lang="en-US" sz="14000" dirty="0">
                <a:solidFill>
                  <a:schemeClr val="bg1"/>
                </a:solidFill>
                <a:latin typeface="Lato Black" panose="020F0A02020204030203" pitchFamily="34" charset="0"/>
                <a:ea typeface="Roboto" panose="02000000000000000000" pitchFamily="2" charset="0"/>
                <a:cs typeface="Arial" panose="020B0604020202020204" pitchFamily="34" charset="0"/>
              </a:rPr>
              <a:t>Emphasize</a:t>
            </a:r>
            <a:r>
              <a:rPr lang="en-US" sz="14000" dirty="0">
                <a:solidFill>
                  <a:schemeClr val="bg1"/>
                </a:solidFill>
                <a:latin typeface="Lato" panose="020F0502020204030203" pitchFamily="34" charset="0"/>
                <a:ea typeface="Roboto" panose="02000000000000000000" pitchFamily="2" charset="0"/>
                <a:cs typeface="Arial" panose="020B0604020202020204" pitchFamily="34" charset="0"/>
              </a:rPr>
              <a:t> the important words.</a:t>
            </a:r>
            <a:br>
              <a:rPr lang="en-US" sz="14000" dirty="0">
                <a:solidFill>
                  <a:schemeClr val="bg1"/>
                </a:solidFill>
                <a:latin typeface="Lato" panose="020F0502020204030203" pitchFamily="34" charset="0"/>
                <a:ea typeface="Roboto" panose="02000000000000000000" pitchFamily="2" charset="0"/>
                <a:cs typeface="Arial" panose="020B0604020202020204" pitchFamily="34" charset="0"/>
              </a:rPr>
            </a:br>
            <a:r>
              <a:rPr lang="en-US" sz="9800" dirty="0">
                <a:solidFill>
                  <a:schemeClr val="bg1"/>
                </a:solidFill>
                <a:latin typeface="Lato" panose="020F0502020204030203" pitchFamily="34" charset="0"/>
                <a:cs typeface="Arial" panose="020B0604020202020204" pitchFamily="34" charset="0"/>
              </a:rPr>
              <a:t>(feel free to add a focal graphic below!)</a:t>
            </a:r>
            <a:endParaRPr lang="en-US" sz="14000" dirty="0">
              <a:solidFill>
                <a:schemeClr val="bg1"/>
              </a:solidFill>
              <a:latin typeface="Lato" panose="020F0502020204030203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E35B311-3C19-412C-ADE6-EB2E4158F366}"/>
              </a:ext>
            </a:extLst>
          </p:cNvPr>
          <p:cNvSpPr txBox="1"/>
          <p:nvPr/>
        </p:nvSpPr>
        <p:spPr>
          <a:xfrm>
            <a:off x="551691" y="6548221"/>
            <a:ext cx="9563989" cy="212979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600" b="1" dirty="0">
                <a:latin typeface="Lato Black" panose="020F0A02020204030203" pitchFamily="34" charset="0"/>
                <a:cs typeface="Arial" panose="020B0604020202020204" pitchFamily="34" charset="0"/>
              </a:rPr>
              <a:t>INTRO</a:t>
            </a:r>
          </a:p>
          <a:p>
            <a:pPr marL="571500" indent="-5715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latin typeface="Lato" panose="020F0502020204030203" pitchFamily="34" charset="0"/>
                <a:cs typeface="Arial" panose="020B0604020202020204" pitchFamily="34" charset="0"/>
              </a:rPr>
              <a:t>Who cares? Explain why your study matters in the fastest, most brutal way possible (feel free to add graphics (with alternative text)!).</a:t>
            </a:r>
            <a:endParaRPr lang="en-US" sz="3600" b="1" dirty="0">
              <a:latin typeface="Lato" panose="020F0502020204030203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en-US" sz="3600" b="1" dirty="0">
              <a:latin typeface="Lato" panose="020F0502020204030203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en-US" sz="3600" b="1" dirty="0">
              <a:latin typeface="Lato" panose="020F0502020204030203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3600" b="1" dirty="0">
                <a:latin typeface="Lato Black" panose="020F0A02020204030203" pitchFamily="34" charset="0"/>
                <a:cs typeface="Arial" panose="020B0604020202020204" pitchFamily="34" charset="0"/>
              </a:rPr>
              <a:t>METHODS</a:t>
            </a:r>
          </a:p>
          <a:p>
            <a:pPr marL="742950" indent="-742950">
              <a:lnSpc>
                <a:spcPct val="120000"/>
              </a:lnSpc>
              <a:buFont typeface="+mj-lt"/>
              <a:buAutoNum type="arabicPeriod"/>
            </a:pPr>
            <a:r>
              <a:rPr lang="en-US" sz="3600" dirty="0">
                <a:latin typeface="Lato" panose="020F0502020204030203" pitchFamily="34" charset="0"/>
                <a:cs typeface="Arial" panose="020B0604020202020204" pitchFamily="34" charset="0"/>
              </a:rPr>
              <a:t>How did you find this?</a:t>
            </a:r>
          </a:p>
          <a:p>
            <a:pPr marL="742950" indent="-742950">
              <a:lnSpc>
                <a:spcPct val="120000"/>
              </a:lnSpc>
              <a:buFont typeface="+mj-lt"/>
              <a:buAutoNum type="arabicPeriod"/>
            </a:pPr>
            <a:r>
              <a:rPr lang="en-US" sz="3600" dirty="0">
                <a:latin typeface="Lato" panose="020F0502020204030203" pitchFamily="34" charset="0"/>
                <a:cs typeface="Arial" panose="020B0604020202020204" pitchFamily="34" charset="0"/>
              </a:rPr>
              <a:t>Collected [what] from [population]</a:t>
            </a:r>
          </a:p>
          <a:p>
            <a:pPr marL="742950" indent="-742950">
              <a:lnSpc>
                <a:spcPct val="120000"/>
              </a:lnSpc>
              <a:buFont typeface="+mj-lt"/>
              <a:buAutoNum type="arabicPeriod"/>
            </a:pPr>
            <a:r>
              <a:rPr lang="en-US" sz="3600" dirty="0">
                <a:latin typeface="Lato" panose="020F0502020204030203" pitchFamily="34" charset="0"/>
                <a:cs typeface="Arial" panose="020B0604020202020204" pitchFamily="34" charset="0"/>
              </a:rPr>
              <a:t>How you tested it.</a:t>
            </a:r>
            <a:endParaRPr lang="en-US" sz="3600" b="1" dirty="0">
              <a:latin typeface="Lato" panose="020F0502020204030203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en-US" sz="3600" b="1" dirty="0">
              <a:latin typeface="Lato" panose="020F0502020204030203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en-US" sz="3600" b="1" dirty="0">
              <a:latin typeface="Lato" panose="020F0502020204030203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en-US" sz="3600" b="1" dirty="0">
              <a:latin typeface="Lato" panose="020F0502020204030203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3600" b="1" dirty="0">
                <a:latin typeface="Lato Black" panose="020F0A02020204030203" pitchFamily="34" charset="0"/>
                <a:cs typeface="Arial" panose="020B0604020202020204" pitchFamily="34" charset="0"/>
              </a:rPr>
              <a:t>RESULTS</a:t>
            </a:r>
          </a:p>
          <a:p>
            <a:pPr marL="571500" indent="-5715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latin typeface="Lato" panose="020F0502020204030203" pitchFamily="34" charset="0"/>
                <a:cs typeface="Arial" panose="020B0604020202020204" pitchFamily="34" charset="0"/>
              </a:rPr>
              <a:t>Graph/table with </a:t>
            </a:r>
            <a:r>
              <a:rPr lang="en-US" sz="3600" b="1" dirty="0">
                <a:latin typeface="Lato" panose="020F0502020204030203" pitchFamily="34" charset="0"/>
                <a:cs typeface="Arial" panose="020B0604020202020204" pitchFamily="34" charset="0"/>
              </a:rPr>
              <a:t>essential results only</a:t>
            </a:r>
            <a:endParaRPr lang="en-US" sz="3600" dirty="0">
              <a:latin typeface="Lato" panose="020F0502020204030203" pitchFamily="34" charset="0"/>
              <a:cs typeface="Arial" panose="020B0604020202020204" pitchFamily="34" charset="0"/>
            </a:endParaRPr>
          </a:p>
          <a:p>
            <a:pPr marL="571500" indent="-5715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latin typeface="Lato" panose="020F0502020204030203" pitchFamily="34" charset="0"/>
                <a:cs typeface="Arial" panose="020B0604020202020204" pitchFamily="34" charset="0"/>
              </a:rPr>
              <a:t>All the other data in ”</a:t>
            </a:r>
            <a:r>
              <a:rPr lang="en-US" sz="3600" dirty="0" err="1">
                <a:latin typeface="Lato" panose="020F0502020204030203" pitchFamily="34" charset="0"/>
                <a:cs typeface="Arial" panose="020B0604020202020204" pitchFamily="34" charset="0"/>
              </a:rPr>
              <a:t>wonkville</a:t>
            </a:r>
            <a:r>
              <a:rPr lang="en-US" sz="3600" dirty="0">
                <a:latin typeface="Lato" panose="020F0502020204030203" pitchFamily="34" charset="0"/>
                <a:cs typeface="Arial" panose="020B0604020202020204" pitchFamily="34" charset="0"/>
              </a:rPr>
              <a:t>”</a:t>
            </a:r>
          </a:p>
          <a:p>
            <a:pPr>
              <a:lnSpc>
                <a:spcPct val="120000"/>
              </a:lnSpc>
            </a:pPr>
            <a:endParaRPr lang="en-US" sz="3600" dirty="0">
              <a:latin typeface="Lato" panose="020F0502020204030203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en-US" sz="3600" dirty="0">
              <a:latin typeface="Lato" panose="020F0502020204030203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en-US" sz="3600" dirty="0">
              <a:latin typeface="Lato" panose="020F0502020204030203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en-US" sz="3600" dirty="0">
              <a:latin typeface="Lato Black" panose="020F0A02020204030203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en-US" sz="3600" dirty="0">
              <a:latin typeface="Lato Black" panose="020F0A02020204030203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en-US" sz="3600" dirty="0">
              <a:latin typeface="Lato Black" panose="020F0A02020204030203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en-US" sz="3600" dirty="0">
              <a:latin typeface="Lato Black" panose="020F0A02020204030203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en-US" sz="3600" dirty="0">
              <a:latin typeface="Lato Black" panose="020F0A02020204030203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en-US" sz="3600" dirty="0">
              <a:latin typeface="Lato Black" panose="020F0A02020204030203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en-US" sz="3600" dirty="0">
              <a:latin typeface="Lato Black" panose="020F0A02020204030203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3600" dirty="0">
                <a:latin typeface="Lato Black" panose="020F0A02020204030203" pitchFamily="34" charset="0"/>
                <a:cs typeface="Arial" panose="020B0604020202020204" pitchFamily="34" charset="0"/>
              </a:rPr>
              <a:t>DISCUSSION</a:t>
            </a:r>
          </a:p>
          <a:p>
            <a:pPr marL="571500" indent="-5715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latin typeface="Lato" panose="020F0502020204030203" pitchFamily="34" charset="0"/>
                <a:cs typeface="Arial" panose="020B0604020202020204" pitchFamily="34" charset="0"/>
              </a:rPr>
              <a:t>“If this result actually generalized and I didn’t have to humbly disclaim the possibility of a thousand confounds and limitations, it would imply that….”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CAC4B58-8623-4DBE-951A-DDF821787031}"/>
              </a:ext>
            </a:extLst>
          </p:cNvPr>
          <p:cNvSpPr txBox="1"/>
          <p:nvPr/>
        </p:nvSpPr>
        <p:spPr>
          <a:xfrm>
            <a:off x="41127709" y="4143812"/>
            <a:ext cx="7662037" cy="11356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latin typeface="Lato" panose="020F0502020204030203" pitchFamily="34" charset="0"/>
                <a:cs typeface="Arial" panose="020B0604020202020204" pitchFamily="34" charset="0"/>
              </a:rPr>
              <a:t>WONKVILLE</a:t>
            </a:r>
          </a:p>
          <a:p>
            <a:endParaRPr lang="en-US" sz="5400" b="1" dirty="0">
              <a:latin typeface="Lato" panose="020F0502020204030203" pitchFamily="34" charset="0"/>
              <a:cs typeface="Arial" panose="020B0604020202020204" pitchFamily="34" charset="0"/>
            </a:endParaRPr>
          </a:p>
          <a:p>
            <a:r>
              <a:rPr lang="en-US" sz="4800" b="1" dirty="0">
                <a:latin typeface="Lato" panose="020F0502020204030203" pitchFamily="34" charset="0"/>
                <a:cs typeface="Arial" panose="020B0604020202020204" pitchFamily="34" charset="0"/>
              </a:rPr>
              <a:t>Delete this and replace it with your…</a:t>
            </a:r>
          </a:p>
          <a:p>
            <a:pPr marL="1143000" indent="-1143000">
              <a:buFont typeface="Arial" panose="020B0604020202020204" pitchFamily="34" charset="0"/>
              <a:buChar char="•"/>
            </a:pPr>
            <a:r>
              <a:rPr lang="en-US" sz="4800" dirty="0">
                <a:latin typeface="Lato" panose="020F0502020204030203" pitchFamily="34" charset="0"/>
                <a:cs typeface="Arial" panose="020B0604020202020204" pitchFamily="34" charset="0"/>
              </a:rPr>
              <a:t>Extra Graphs</a:t>
            </a:r>
          </a:p>
          <a:p>
            <a:pPr marL="1143000" indent="-1143000">
              <a:buFont typeface="Arial" panose="020B0604020202020204" pitchFamily="34" charset="0"/>
              <a:buChar char="•"/>
            </a:pPr>
            <a:r>
              <a:rPr lang="en-US" sz="4800" dirty="0">
                <a:latin typeface="Lato" panose="020F0502020204030203" pitchFamily="34" charset="0"/>
                <a:cs typeface="Arial" panose="020B0604020202020204" pitchFamily="34" charset="0"/>
              </a:rPr>
              <a:t>Extra Tables</a:t>
            </a:r>
          </a:p>
          <a:p>
            <a:pPr marL="1143000" indent="-1143000">
              <a:buFont typeface="Arial" panose="020B0604020202020204" pitchFamily="34" charset="0"/>
              <a:buChar char="•"/>
            </a:pPr>
            <a:r>
              <a:rPr lang="en-US" sz="4800" dirty="0">
                <a:latin typeface="Lato" panose="020F0502020204030203" pitchFamily="34" charset="0"/>
                <a:cs typeface="Arial" panose="020B0604020202020204" pitchFamily="34" charset="0"/>
              </a:rPr>
              <a:t>Extra Figures</a:t>
            </a:r>
          </a:p>
          <a:p>
            <a:pPr marL="1143000" indent="-1143000">
              <a:buFont typeface="Arial" panose="020B0604020202020204" pitchFamily="34" charset="0"/>
              <a:buChar char="•"/>
            </a:pPr>
            <a:r>
              <a:rPr lang="en-US" sz="4800" dirty="0">
                <a:latin typeface="Lato" panose="020F0502020204030203" pitchFamily="34" charset="0"/>
                <a:cs typeface="Arial" panose="020B0604020202020204" pitchFamily="34" charset="0"/>
              </a:rPr>
              <a:t>Extra nuance that you’re worried about leaving out</a:t>
            </a:r>
          </a:p>
          <a:p>
            <a:endParaRPr lang="en-US" sz="4800" b="1" dirty="0">
              <a:latin typeface="Lato" panose="020F0502020204030203" pitchFamily="34" charset="0"/>
              <a:cs typeface="Arial" panose="020B0604020202020204" pitchFamily="34" charset="0"/>
            </a:endParaRPr>
          </a:p>
          <a:p>
            <a:r>
              <a:rPr lang="en-US" sz="4800" b="1" dirty="0">
                <a:latin typeface="Lato" panose="020F0502020204030203" pitchFamily="34" charset="0"/>
                <a:cs typeface="Arial" panose="020B0604020202020204" pitchFamily="34" charset="0"/>
              </a:rPr>
              <a:t>Keep it messy!</a:t>
            </a:r>
            <a:r>
              <a:rPr lang="en-US" sz="4800" dirty="0">
                <a:latin typeface="Lato" panose="020F0502020204030203" pitchFamily="34" charset="0"/>
                <a:cs typeface="Arial" panose="020B0604020202020204" pitchFamily="34" charset="0"/>
              </a:rPr>
              <a:t> This section is just for the data wonks who want to get down in the weeds.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1386028-1715-44A1-A0E6-46B6D2DD5C9F}"/>
              </a:ext>
            </a:extLst>
          </p:cNvPr>
          <p:cNvSpPr txBox="1"/>
          <p:nvPr/>
        </p:nvSpPr>
        <p:spPr>
          <a:xfrm>
            <a:off x="41127709" y="21488400"/>
            <a:ext cx="7890638" cy="107192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600" dirty="0">
                <a:latin typeface="Lato" panose="020F0502020204030203" pitchFamily="34" charset="0"/>
                <a:cs typeface="Arial" panose="020B0604020202020204" pitchFamily="34" charset="0"/>
              </a:rPr>
              <a:t>This is an APA mod of Mike Morrison’s Better Poster. Keep what works for you. Change what doesn’t. </a:t>
            </a:r>
          </a:p>
          <a:p>
            <a:pPr>
              <a:lnSpc>
                <a:spcPct val="120000"/>
              </a:lnSpc>
            </a:pPr>
            <a:endParaRPr lang="en-US" sz="3600" dirty="0">
              <a:latin typeface="Lato" panose="020F0502020204030203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3600" dirty="0">
                <a:latin typeface="Lato" panose="020F0502020204030203" pitchFamily="34" charset="0"/>
                <a:cs typeface="Arial" panose="020B0604020202020204" pitchFamily="34" charset="0"/>
              </a:rPr>
              <a:t>His tips:</a:t>
            </a:r>
          </a:p>
          <a:p>
            <a:pPr marL="742950" indent="-742950">
              <a:lnSpc>
                <a:spcPct val="120000"/>
              </a:lnSpc>
              <a:buAutoNum type="arabicPeriod"/>
            </a:pPr>
            <a:r>
              <a:rPr lang="en-US" sz="3600" dirty="0">
                <a:latin typeface="Lato" panose="020F0502020204030203" pitchFamily="34" charset="0"/>
                <a:cs typeface="Arial" panose="020B0604020202020204" pitchFamily="34" charset="0"/>
              </a:rPr>
              <a:t>Keep </a:t>
            </a:r>
            <a:r>
              <a:rPr lang="en-US" sz="3600" b="1" dirty="0">
                <a:latin typeface="Lato" panose="020F0502020204030203" pitchFamily="34" charset="0"/>
                <a:cs typeface="Arial" panose="020B0604020202020204" pitchFamily="34" charset="0"/>
              </a:rPr>
              <a:t>font size</a:t>
            </a:r>
            <a:r>
              <a:rPr lang="en-US" sz="3600" dirty="0">
                <a:latin typeface="Lato" panose="020F0502020204030203" pitchFamily="34" charset="0"/>
                <a:cs typeface="Arial" panose="020B0604020202020204" pitchFamily="34" charset="0"/>
              </a:rPr>
              <a:t> as high above </a:t>
            </a:r>
            <a:r>
              <a:rPr lang="en-US" sz="3600" b="1" dirty="0">
                <a:latin typeface="Lato" panose="020F0502020204030203" pitchFamily="34" charset="0"/>
                <a:cs typeface="Arial" panose="020B0604020202020204" pitchFamily="34" charset="0"/>
              </a:rPr>
              <a:t>28+</a:t>
            </a:r>
            <a:r>
              <a:rPr lang="en-US" sz="3600" dirty="0">
                <a:latin typeface="Lato" panose="020F0502020204030203" pitchFamily="34" charset="0"/>
                <a:cs typeface="Arial" panose="020B0604020202020204" pitchFamily="34" charset="0"/>
              </a:rPr>
              <a:t> as possible.</a:t>
            </a:r>
          </a:p>
          <a:p>
            <a:pPr marL="742950" indent="-742950">
              <a:lnSpc>
                <a:spcPct val="120000"/>
              </a:lnSpc>
              <a:buAutoNum type="arabicPeriod"/>
            </a:pPr>
            <a:r>
              <a:rPr lang="en-US" sz="3600" dirty="0">
                <a:latin typeface="Lato" panose="020F0502020204030203" pitchFamily="34" charset="0"/>
                <a:cs typeface="Arial" panose="020B0604020202020204" pitchFamily="34" charset="0"/>
              </a:rPr>
              <a:t>Keep your summary tight. </a:t>
            </a:r>
            <a:r>
              <a:rPr lang="en-US" sz="3600" b="1" dirty="0">
                <a:latin typeface="Lato" panose="020F0502020204030203" pitchFamily="34" charset="0"/>
                <a:cs typeface="Arial" panose="020B0604020202020204" pitchFamily="34" charset="0"/>
              </a:rPr>
              <a:t>Think</a:t>
            </a:r>
            <a:r>
              <a:rPr lang="en-US" sz="3600" dirty="0">
                <a:latin typeface="Lato" panose="020F0502020204030203" pitchFamily="34" charset="0"/>
                <a:cs typeface="Arial" panose="020B0604020202020204" pitchFamily="34" charset="0"/>
              </a:rPr>
              <a:t> of it like “</a:t>
            </a:r>
            <a:r>
              <a:rPr lang="en-US" sz="3600" b="1" dirty="0">
                <a:latin typeface="Lato" panose="020F0502020204030203" pitchFamily="34" charset="0"/>
                <a:cs typeface="Arial" panose="020B0604020202020204" pitchFamily="34" charset="0"/>
              </a:rPr>
              <a:t>abstract+</a:t>
            </a:r>
            <a:r>
              <a:rPr lang="en-US" sz="3600" dirty="0">
                <a:latin typeface="Lato" panose="020F0502020204030203" pitchFamily="34" charset="0"/>
                <a:cs typeface="Arial" panose="020B0604020202020204" pitchFamily="34" charset="0"/>
              </a:rPr>
              <a:t>” with key figures only.</a:t>
            </a:r>
          </a:p>
          <a:p>
            <a:pPr marL="742950" indent="-742950">
              <a:lnSpc>
                <a:spcPct val="120000"/>
              </a:lnSpc>
              <a:buAutoNum type="arabicPeriod"/>
            </a:pPr>
            <a:r>
              <a:rPr lang="en-US" sz="3600" dirty="0">
                <a:latin typeface="Lato" panose="020F0502020204030203" pitchFamily="34" charset="0"/>
                <a:cs typeface="Arial" panose="020B0604020202020204" pitchFamily="34" charset="0"/>
              </a:rPr>
              <a:t>The </a:t>
            </a:r>
            <a:r>
              <a:rPr lang="en-US" sz="3600" b="1" dirty="0">
                <a:latin typeface="Lato" panose="020F0502020204030203" pitchFamily="34" charset="0"/>
                <a:cs typeface="Arial" panose="020B0604020202020204" pitchFamily="34" charset="0"/>
              </a:rPr>
              <a:t>more content you add here</a:t>
            </a:r>
            <a:r>
              <a:rPr lang="en-US" sz="3600" dirty="0">
                <a:latin typeface="Lato" panose="020F0502020204030203" pitchFamily="34" charset="0"/>
                <a:cs typeface="Arial" panose="020B0604020202020204" pitchFamily="34" charset="0"/>
              </a:rPr>
              <a:t>, the </a:t>
            </a:r>
            <a:r>
              <a:rPr lang="en-US" sz="3600" b="1" dirty="0">
                <a:latin typeface="Lato" panose="020F0502020204030203" pitchFamily="34" charset="0"/>
                <a:cs typeface="Arial" panose="020B0604020202020204" pitchFamily="34" charset="0"/>
              </a:rPr>
              <a:t>more</a:t>
            </a:r>
            <a:r>
              <a:rPr lang="en-US" sz="3600" dirty="0">
                <a:latin typeface="Lato" panose="020F0502020204030203" pitchFamily="34" charset="0"/>
                <a:cs typeface="Arial" panose="020B0604020202020204" pitchFamily="34" charset="0"/>
              </a:rPr>
              <a:t> </a:t>
            </a:r>
            <a:r>
              <a:rPr lang="en-US" sz="3600" b="1" dirty="0">
                <a:latin typeface="Lato" panose="020F0502020204030203" pitchFamily="34" charset="0"/>
                <a:cs typeface="Arial" panose="020B0604020202020204" pitchFamily="34" charset="0"/>
              </a:rPr>
              <a:t>cognitive load</a:t>
            </a:r>
            <a:r>
              <a:rPr lang="en-US" sz="3600" dirty="0">
                <a:latin typeface="Lato" panose="020F0502020204030203" pitchFamily="34" charset="0"/>
                <a:cs typeface="Arial" panose="020B0604020202020204" pitchFamily="34" charset="0"/>
              </a:rPr>
              <a:t> you add, and the more you’ll turn people off engaging. </a:t>
            </a:r>
          </a:p>
          <a:p>
            <a:pPr marL="742950" indent="-742950">
              <a:lnSpc>
                <a:spcPct val="120000"/>
              </a:lnSpc>
              <a:buAutoNum type="arabicPeriod"/>
            </a:pPr>
            <a:r>
              <a:rPr lang="en-US" sz="3600" i="1" dirty="0">
                <a:latin typeface="Lato" panose="020F0502020204030203" pitchFamily="34" charset="0"/>
                <a:cs typeface="Arial" panose="020B0604020202020204" pitchFamily="34" charset="0"/>
              </a:rPr>
              <a:t>Less</a:t>
            </a:r>
            <a:r>
              <a:rPr lang="en-US" sz="3600" dirty="0">
                <a:latin typeface="Lato" panose="020F0502020204030203" pitchFamily="34" charset="0"/>
                <a:cs typeface="Arial" panose="020B0604020202020204" pitchFamily="34" charset="0"/>
              </a:rPr>
              <a:t> content = </a:t>
            </a:r>
            <a:r>
              <a:rPr lang="en-US" sz="3600" i="1" dirty="0">
                <a:latin typeface="Lato" panose="020F0502020204030203" pitchFamily="34" charset="0"/>
                <a:cs typeface="Arial" panose="020B0604020202020204" pitchFamily="34" charset="0"/>
              </a:rPr>
              <a:t>more</a:t>
            </a:r>
            <a:r>
              <a:rPr lang="en-US" sz="3600" dirty="0">
                <a:latin typeface="Lato" panose="020F0502020204030203" pitchFamily="34" charset="0"/>
                <a:cs typeface="Arial" panose="020B0604020202020204" pitchFamily="34" charset="0"/>
              </a:rPr>
              <a:t> readers.</a:t>
            </a:r>
          </a:p>
          <a:p>
            <a:pPr marL="742950" indent="-742950">
              <a:lnSpc>
                <a:spcPct val="120000"/>
              </a:lnSpc>
              <a:buAutoNum type="arabicPeriod"/>
            </a:pPr>
            <a:r>
              <a:rPr lang="en-US" sz="3600" dirty="0">
                <a:latin typeface="Lato" panose="020F0502020204030203" pitchFamily="34" charset="0"/>
                <a:cs typeface="Arial" panose="020B0604020202020204" pitchFamily="34" charset="0"/>
              </a:rPr>
              <a:t>Now </a:t>
            </a:r>
            <a:r>
              <a:rPr lang="en-US" sz="3600" b="1" dirty="0">
                <a:latin typeface="Lato" panose="020F0502020204030203" pitchFamily="34" charset="0"/>
                <a:cs typeface="Arial" panose="020B0604020202020204" pitchFamily="34" charset="0"/>
              </a:rPr>
              <a:t>delete this</a:t>
            </a:r>
            <a:r>
              <a:rPr lang="en-US" sz="3600" dirty="0">
                <a:latin typeface="Lato" panose="020F0502020204030203" pitchFamily="34" charset="0"/>
                <a:cs typeface="Arial" panose="020B0604020202020204" pitchFamily="34" charset="0"/>
              </a:rPr>
              <a:t> text box. </a:t>
            </a:r>
            <a:r>
              <a:rPr lang="en-US" sz="3600" dirty="0">
                <a:latin typeface="Lato" panose="020F0502020204030203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</a:t>
            </a:r>
            <a:endParaRPr lang="en-US" sz="3600" dirty="0">
              <a:latin typeface="Lato" panose="020F0502020204030203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8896619-6953-4449-9A3C-A61AD6AB2C79}"/>
              </a:ext>
            </a:extLst>
          </p:cNvPr>
          <p:cNvSpPr txBox="1"/>
          <p:nvPr/>
        </p:nvSpPr>
        <p:spPr>
          <a:xfrm>
            <a:off x="1043425" y="4143812"/>
            <a:ext cx="751732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400" b="1" dirty="0">
                <a:highlight>
                  <a:srgbClr val="FFD54F"/>
                </a:highlight>
                <a:latin typeface="Lato" panose="020F0502020204030203" pitchFamily="34" charset="0"/>
                <a:cs typeface="Lato" panose="020F0502020204030203" pitchFamily="34" charset="0"/>
              </a:rPr>
              <a:t>Author </a:t>
            </a:r>
            <a:r>
              <a:rPr lang="en-US" sz="4400" dirty="0">
                <a:highlight>
                  <a:srgbClr val="FFD54F"/>
                </a:highlight>
                <a:latin typeface="Lato" panose="020F0502020204030203" pitchFamily="34" charset="0"/>
                <a:cs typeface="Lato" panose="020F0502020204030203" pitchFamily="34" charset="0"/>
              </a:rPr>
              <a:t>Name1</a:t>
            </a:r>
            <a:r>
              <a:rPr lang="en-US" sz="4400" dirty="0">
                <a:latin typeface="Lato" panose="020F0502020204030203" pitchFamily="34" charset="0"/>
                <a:cs typeface="Lato" panose="020F0502020204030203" pitchFamily="34" charset="0"/>
              </a:rPr>
              <a:t>, author2, </a:t>
            </a:r>
            <a:br>
              <a:rPr lang="en-US" sz="4400" dirty="0">
                <a:latin typeface="Lato" panose="020F0502020204030203" pitchFamily="34" charset="0"/>
                <a:cs typeface="Lato" panose="020F0502020204030203" pitchFamily="34" charset="0"/>
              </a:rPr>
            </a:br>
            <a:r>
              <a:rPr lang="en-US" sz="4400" dirty="0">
                <a:latin typeface="Lato" panose="020F0502020204030203" pitchFamily="34" charset="0"/>
                <a:cs typeface="Lato" panose="020F0502020204030203" pitchFamily="34" charset="0"/>
              </a:rPr>
              <a:t>author3, author4</a:t>
            </a:r>
            <a:endParaRPr lang="en-US" sz="4400" b="1" dirty="0"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36320F7-5495-724D-9E37-7B8286DCBFF4}"/>
              </a:ext>
            </a:extLst>
          </p:cNvPr>
          <p:cNvSpPr/>
          <p:nvPr/>
        </p:nvSpPr>
        <p:spPr>
          <a:xfrm>
            <a:off x="12532926" y="30390414"/>
            <a:ext cx="25976633" cy="1015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Ins="5577840" rtlCol="0" anchor="b" anchorCtr="0">
            <a:spAutoFit/>
          </a:bodyPr>
          <a:lstStyle/>
          <a:p>
            <a:r>
              <a:rPr lang="en-US" sz="6000" dirty="0" err="1">
                <a:solidFill>
                  <a:schemeClr val="bg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fullpaperurl.edu</a:t>
            </a:r>
            <a:r>
              <a:rPr lang="en-US" sz="6000" dirty="0">
                <a:solidFill>
                  <a:schemeClr val="bg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        </a:t>
            </a:r>
            <a:r>
              <a:rPr lang="en-US" sz="6000" dirty="0" err="1">
                <a:solidFill>
                  <a:schemeClr val="bg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email@address.edu</a:t>
            </a:r>
            <a:r>
              <a:rPr lang="en-US" sz="6000" dirty="0">
                <a:solidFill>
                  <a:schemeClr val="bg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        @</a:t>
            </a:r>
            <a:r>
              <a:rPr lang="en-US" sz="6000" dirty="0" err="1">
                <a:solidFill>
                  <a:schemeClr val="bg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socialaccount</a:t>
            </a:r>
            <a:endParaRPr lang="en-US" sz="6000" dirty="0">
              <a:solidFill>
                <a:schemeClr val="bg1"/>
              </a:solidFill>
              <a:latin typeface="Lato Medium" panose="020F050202020403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</p:txBody>
      </p:sp>
      <p:pic>
        <p:nvPicPr>
          <p:cNvPr id="15" name="Graphic 14" descr="Bar chart">
            <a:extLst>
              <a:ext uri="{FF2B5EF4-FFF2-40B4-BE49-F238E27FC236}">
                <a16:creationId xmlns:a16="http://schemas.microsoft.com/office/drawing/2014/main" id="{02BE03BF-38DE-684D-8F87-03CB6AE3E6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562316" y="17346892"/>
            <a:ext cx="13043522" cy="13043522"/>
          </a:xfrm>
          <a:prstGeom prst="rect">
            <a:avLst/>
          </a:prstGeom>
        </p:spPr>
      </p:pic>
      <p:graphicFrame>
        <p:nvGraphicFramePr>
          <p:cNvPr id="28" name="Table 27">
            <a:extLst>
              <a:ext uri="{FF2B5EF4-FFF2-40B4-BE49-F238E27FC236}">
                <a16:creationId xmlns:a16="http://schemas.microsoft.com/office/drawing/2014/main" id="{7440BEDF-093F-B24C-A167-D2F3F8B165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3419800"/>
              </p:ext>
            </p:extLst>
          </p:nvPr>
        </p:nvGraphicFramePr>
        <p:xfrm>
          <a:off x="665124" y="18246880"/>
          <a:ext cx="8756170" cy="44416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51234">
                  <a:extLst>
                    <a:ext uri="{9D8B030D-6E8A-4147-A177-3AD203B41FA5}">
                      <a16:colId xmlns:a16="http://schemas.microsoft.com/office/drawing/2014/main" val="144823198"/>
                    </a:ext>
                  </a:extLst>
                </a:gridCol>
                <a:gridCol w="1751234">
                  <a:extLst>
                    <a:ext uri="{9D8B030D-6E8A-4147-A177-3AD203B41FA5}">
                      <a16:colId xmlns:a16="http://schemas.microsoft.com/office/drawing/2014/main" val="1500711527"/>
                    </a:ext>
                  </a:extLst>
                </a:gridCol>
                <a:gridCol w="1751234">
                  <a:extLst>
                    <a:ext uri="{9D8B030D-6E8A-4147-A177-3AD203B41FA5}">
                      <a16:colId xmlns:a16="http://schemas.microsoft.com/office/drawing/2014/main" val="2873471828"/>
                    </a:ext>
                  </a:extLst>
                </a:gridCol>
                <a:gridCol w="1751234">
                  <a:extLst>
                    <a:ext uri="{9D8B030D-6E8A-4147-A177-3AD203B41FA5}">
                      <a16:colId xmlns:a16="http://schemas.microsoft.com/office/drawing/2014/main" val="1907004038"/>
                    </a:ext>
                  </a:extLst>
                </a:gridCol>
                <a:gridCol w="1751234">
                  <a:extLst>
                    <a:ext uri="{9D8B030D-6E8A-4147-A177-3AD203B41FA5}">
                      <a16:colId xmlns:a16="http://schemas.microsoft.com/office/drawing/2014/main" val="1963611524"/>
                    </a:ext>
                  </a:extLst>
                </a:gridCol>
              </a:tblGrid>
              <a:tr h="740282">
                <a:tc>
                  <a:txBody>
                    <a:bodyPr/>
                    <a:lstStyle/>
                    <a:p>
                      <a:endParaRPr lang="en-US" sz="3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Lato Medium" panose="020F0502020204030203" pitchFamily="34" charset="0"/>
                        <a:ea typeface="Lato Medium" panose="020F0502020204030203" pitchFamily="34" charset="0"/>
                        <a:cs typeface="Lato Medium" panose="020F050202020403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6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Lato Medium" panose="020F0502020204030203" pitchFamily="34" charset="0"/>
                        <a:ea typeface="Lato Medium" panose="020F0502020204030203" pitchFamily="34" charset="0"/>
                        <a:cs typeface="Lato Medium" panose="020F050202020403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6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Lato Medium" panose="020F0502020204030203" pitchFamily="34" charset="0"/>
                        <a:ea typeface="Lato Medium" panose="020F0502020204030203" pitchFamily="34" charset="0"/>
                        <a:cs typeface="Lato Medium" panose="020F050202020403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6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Lato Medium" panose="020F0502020204030203" pitchFamily="34" charset="0"/>
                        <a:ea typeface="Lato Medium" panose="020F0502020204030203" pitchFamily="34" charset="0"/>
                        <a:cs typeface="Lato Medium" panose="020F050202020403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6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Lato Medium" panose="020F0502020204030203" pitchFamily="34" charset="0"/>
                        <a:ea typeface="Lato Medium" panose="020F0502020204030203" pitchFamily="34" charset="0"/>
                        <a:cs typeface="Lato Medium" panose="020F050202020403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1377001"/>
                  </a:ext>
                </a:extLst>
              </a:tr>
              <a:tr h="740282">
                <a:tc>
                  <a:txBody>
                    <a:bodyPr/>
                    <a:lstStyle/>
                    <a:p>
                      <a:endParaRPr lang="en-US" sz="36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Lato Medium" panose="020F0502020204030203" pitchFamily="34" charset="0"/>
                        <a:ea typeface="Lato Medium" panose="020F0502020204030203" pitchFamily="34" charset="0"/>
                        <a:cs typeface="Lato Medium" panose="020F050202020403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6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Lato Medium" panose="020F0502020204030203" pitchFamily="34" charset="0"/>
                        <a:ea typeface="Lato Medium" panose="020F0502020204030203" pitchFamily="34" charset="0"/>
                        <a:cs typeface="Lato Medium" panose="020F050202020403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Lato Medium" panose="020F0502020204030203" pitchFamily="34" charset="0"/>
                        <a:ea typeface="Lato Medium" panose="020F0502020204030203" pitchFamily="34" charset="0"/>
                        <a:cs typeface="Lato Medium" panose="020F050202020403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6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Lato Medium" panose="020F0502020204030203" pitchFamily="34" charset="0"/>
                        <a:ea typeface="Lato Medium" panose="020F0502020204030203" pitchFamily="34" charset="0"/>
                        <a:cs typeface="Lato Medium" panose="020F050202020403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Lato Medium" panose="020F0502020204030203" pitchFamily="34" charset="0"/>
                        <a:ea typeface="Lato Medium" panose="020F0502020204030203" pitchFamily="34" charset="0"/>
                        <a:cs typeface="Lato Medium" panose="020F050202020403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1167584"/>
                  </a:ext>
                </a:extLst>
              </a:tr>
              <a:tr h="740282">
                <a:tc>
                  <a:txBody>
                    <a:bodyPr/>
                    <a:lstStyle/>
                    <a:p>
                      <a:endParaRPr lang="en-US" sz="36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Lato Medium" panose="020F0502020204030203" pitchFamily="34" charset="0"/>
                        <a:ea typeface="Lato Medium" panose="020F0502020204030203" pitchFamily="34" charset="0"/>
                        <a:cs typeface="Lato Medium" panose="020F050202020403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6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Lato Medium" panose="020F0502020204030203" pitchFamily="34" charset="0"/>
                        <a:ea typeface="Lato Medium" panose="020F0502020204030203" pitchFamily="34" charset="0"/>
                        <a:cs typeface="Lato Medium" panose="020F050202020403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Lato Medium" panose="020F0502020204030203" pitchFamily="34" charset="0"/>
                        <a:ea typeface="Lato Medium" panose="020F0502020204030203" pitchFamily="34" charset="0"/>
                        <a:cs typeface="Lato Medium" panose="020F050202020403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6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Lato Medium" panose="020F0502020204030203" pitchFamily="34" charset="0"/>
                        <a:ea typeface="Lato Medium" panose="020F0502020204030203" pitchFamily="34" charset="0"/>
                        <a:cs typeface="Lato Medium" panose="020F050202020403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Lato Medium" panose="020F0502020204030203" pitchFamily="34" charset="0"/>
                        <a:ea typeface="Lato Medium" panose="020F0502020204030203" pitchFamily="34" charset="0"/>
                        <a:cs typeface="Lato Medium" panose="020F050202020403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6311249"/>
                  </a:ext>
                </a:extLst>
              </a:tr>
              <a:tr h="740282">
                <a:tc>
                  <a:txBody>
                    <a:bodyPr/>
                    <a:lstStyle/>
                    <a:p>
                      <a:endParaRPr lang="en-US" sz="3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Lato Medium" panose="020F0502020204030203" pitchFamily="34" charset="0"/>
                        <a:ea typeface="Lato Medium" panose="020F0502020204030203" pitchFamily="34" charset="0"/>
                        <a:cs typeface="Lato Medium" panose="020F050202020403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6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Lato Medium" panose="020F0502020204030203" pitchFamily="34" charset="0"/>
                        <a:ea typeface="Lato Medium" panose="020F0502020204030203" pitchFamily="34" charset="0"/>
                        <a:cs typeface="Lato Medium" panose="020F050202020403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6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Lato Medium" panose="020F0502020204030203" pitchFamily="34" charset="0"/>
                        <a:ea typeface="Lato Medium" panose="020F0502020204030203" pitchFamily="34" charset="0"/>
                        <a:cs typeface="Lato Medium" panose="020F050202020403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6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Lato Medium" panose="020F0502020204030203" pitchFamily="34" charset="0"/>
                        <a:ea typeface="Lato Medium" panose="020F0502020204030203" pitchFamily="34" charset="0"/>
                        <a:cs typeface="Lato Medium" panose="020F050202020403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Lato Medium" panose="020F0502020204030203" pitchFamily="34" charset="0"/>
                        <a:ea typeface="Lato Medium" panose="020F0502020204030203" pitchFamily="34" charset="0"/>
                        <a:cs typeface="Lato Medium" panose="020F050202020403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4379276"/>
                  </a:ext>
                </a:extLst>
              </a:tr>
              <a:tr h="740282">
                <a:tc>
                  <a:txBody>
                    <a:bodyPr/>
                    <a:lstStyle/>
                    <a:p>
                      <a:endParaRPr lang="en-US" sz="3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Lato Medium" panose="020F0502020204030203" pitchFamily="34" charset="0"/>
                        <a:ea typeface="Lato Medium" panose="020F0502020204030203" pitchFamily="34" charset="0"/>
                        <a:cs typeface="Lato Medium" panose="020F050202020403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6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Lato Medium" panose="020F0502020204030203" pitchFamily="34" charset="0"/>
                        <a:ea typeface="Lato Medium" panose="020F0502020204030203" pitchFamily="34" charset="0"/>
                        <a:cs typeface="Lato Medium" panose="020F050202020403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6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Lato Medium" panose="020F0502020204030203" pitchFamily="34" charset="0"/>
                        <a:ea typeface="Lato Medium" panose="020F0502020204030203" pitchFamily="34" charset="0"/>
                        <a:cs typeface="Lato Medium" panose="020F050202020403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6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Lato Medium" panose="020F0502020204030203" pitchFamily="34" charset="0"/>
                        <a:ea typeface="Lato Medium" panose="020F0502020204030203" pitchFamily="34" charset="0"/>
                        <a:cs typeface="Lato Medium" panose="020F050202020403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Lato Medium" panose="020F0502020204030203" pitchFamily="34" charset="0"/>
                        <a:ea typeface="Lato Medium" panose="020F0502020204030203" pitchFamily="34" charset="0"/>
                        <a:cs typeface="Lato Medium" panose="020F050202020403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7269121"/>
                  </a:ext>
                </a:extLst>
              </a:tr>
              <a:tr h="740282">
                <a:tc>
                  <a:txBody>
                    <a:bodyPr/>
                    <a:lstStyle/>
                    <a:p>
                      <a:endParaRPr lang="en-US" sz="3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Lato Medium" panose="020F0502020204030203" pitchFamily="34" charset="0"/>
                        <a:ea typeface="Lato Medium" panose="020F0502020204030203" pitchFamily="34" charset="0"/>
                        <a:cs typeface="Lato Medium" panose="020F050202020403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6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Lato Medium" panose="020F0502020204030203" pitchFamily="34" charset="0"/>
                        <a:ea typeface="Lato Medium" panose="020F0502020204030203" pitchFamily="34" charset="0"/>
                        <a:cs typeface="Lato Medium" panose="020F050202020403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6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Lato Medium" panose="020F0502020204030203" pitchFamily="34" charset="0"/>
                        <a:ea typeface="Lato Medium" panose="020F0502020204030203" pitchFamily="34" charset="0"/>
                        <a:cs typeface="Lato Medium" panose="020F050202020403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6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Lato Medium" panose="020F0502020204030203" pitchFamily="34" charset="0"/>
                        <a:ea typeface="Lato Medium" panose="020F0502020204030203" pitchFamily="34" charset="0"/>
                        <a:cs typeface="Lato Medium" panose="020F050202020403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Lato Medium" panose="020F0502020204030203" pitchFamily="34" charset="0"/>
                        <a:ea typeface="Lato Medium" panose="020F0502020204030203" pitchFamily="34" charset="0"/>
                        <a:cs typeface="Lato Medium" panose="020F050202020403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8189052"/>
                  </a:ext>
                </a:extLst>
              </a:tr>
            </a:tbl>
          </a:graphicData>
        </a:graphic>
      </p:graphicFrame>
      <p:pic>
        <p:nvPicPr>
          <p:cNvPr id="6" name="Picture 5" descr="Wonkville University logo">
            <a:extLst>
              <a:ext uri="{FF2B5EF4-FFF2-40B4-BE49-F238E27FC236}">
                <a16:creationId xmlns:a16="http://schemas.microsoft.com/office/drawing/2014/main" id="{EA1D5088-0A03-3748-9C3B-872DFF49AF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012164" y="398103"/>
            <a:ext cx="3893125" cy="3173913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BCF37902-2C8D-3049-9881-50CB35F2A6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59867" y="1125960"/>
            <a:ext cx="39718897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8000" b="1" i="1" dirty="0">
                <a:latin typeface="Lato" panose="020F0502020204030203" pitchFamily="34" charset="0"/>
                <a:cs typeface="Lato" panose="020F0502020204030203" pitchFamily="34" charset="0"/>
              </a:rPr>
              <a:t>Put Your Full Poster Title Here: </a:t>
            </a:r>
            <a:r>
              <a:rPr lang="en-US" sz="8000" i="1" dirty="0">
                <a:latin typeface="Lato" panose="020F0502020204030203" pitchFamily="34" charset="0"/>
                <a:cs typeface="Lato" panose="020F0502020204030203" pitchFamily="34" charset="0"/>
              </a:rPr>
              <a:t>And Include Your Subtitle if You Have One</a:t>
            </a:r>
          </a:p>
        </p:txBody>
      </p:sp>
    </p:spTree>
    <p:extLst>
      <p:ext uri="{BB962C8B-B14F-4D97-AF65-F5344CB8AC3E}">
        <p14:creationId xmlns:p14="http://schemas.microsoft.com/office/powerpoint/2010/main" val="42528457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10486</TotalTime>
  <Words>404</Words>
  <Application>Microsoft Macintosh PowerPoint</Application>
  <PresentationFormat>Custom</PresentationFormat>
  <Paragraphs>54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Lato</vt:lpstr>
      <vt:lpstr>Calibri</vt:lpstr>
      <vt:lpstr>Lato Medium</vt:lpstr>
      <vt:lpstr>Arial</vt:lpstr>
      <vt:lpstr>Calibri Light</vt:lpstr>
      <vt:lpstr>Lato Black</vt:lpstr>
      <vt:lpstr>Office Theme</vt:lpstr>
      <vt:lpstr>Main finding goes here, translated into plain English. Emphasize the important words. (feel free to add a focal graphic below!)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Mike Morrison</dc:creator>
  <cp:lastModifiedBy>Hammel, Annie</cp:lastModifiedBy>
  <cp:revision>280</cp:revision>
  <dcterms:created xsi:type="dcterms:W3CDTF">2018-09-16T19:13:41Z</dcterms:created>
  <dcterms:modified xsi:type="dcterms:W3CDTF">2021-04-04T14:01:09Z</dcterms:modified>
</cp:coreProperties>
</file>